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4"/>
  </p:notesMasterIdLst>
  <p:handoutMasterIdLst>
    <p:handoutMasterId r:id="rId112"/>
  </p:handoutMasterIdLst>
  <p:sldIdLst>
    <p:sldId id="256" r:id="rId3"/>
    <p:sldId id="367" r:id="rId5"/>
    <p:sldId id="491" r:id="rId6"/>
    <p:sldId id="490" r:id="rId7"/>
    <p:sldId id="369" r:id="rId8"/>
    <p:sldId id="372" r:id="rId9"/>
    <p:sldId id="374" r:id="rId10"/>
    <p:sldId id="375" r:id="rId11"/>
    <p:sldId id="588" r:id="rId12"/>
    <p:sldId id="376" r:id="rId13"/>
    <p:sldId id="370" r:id="rId14"/>
    <p:sldId id="377" r:id="rId15"/>
    <p:sldId id="378" r:id="rId16"/>
    <p:sldId id="379" r:id="rId17"/>
    <p:sldId id="383" r:id="rId18"/>
    <p:sldId id="382" r:id="rId19"/>
    <p:sldId id="381" r:id="rId20"/>
    <p:sldId id="384" r:id="rId21"/>
    <p:sldId id="380" r:id="rId22"/>
    <p:sldId id="385" r:id="rId23"/>
    <p:sldId id="386" r:id="rId24"/>
    <p:sldId id="389" r:id="rId25"/>
    <p:sldId id="390" r:id="rId26"/>
    <p:sldId id="392" r:id="rId27"/>
    <p:sldId id="393" r:id="rId28"/>
    <p:sldId id="391" r:id="rId29"/>
    <p:sldId id="396" r:id="rId30"/>
    <p:sldId id="397" r:id="rId31"/>
    <p:sldId id="398" r:id="rId32"/>
    <p:sldId id="394" r:id="rId33"/>
    <p:sldId id="399" r:id="rId34"/>
    <p:sldId id="401" r:id="rId35"/>
    <p:sldId id="680" r:id="rId36"/>
    <p:sldId id="404" r:id="rId37"/>
    <p:sldId id="403" r:id="rId38"/>
    <p:sldId id="679" r:id="rId39"/>
    <p:sldId id="400" r:id="rId40"/>
    <p:sldId id="681" r:id="rId41"/>
    <p:sldId id="405" r:id="rId42"/>
    <p:sldId id="395" r:id="rId43"/>
    <p:sldId id="406" r:id="rId44"/>
    <p:sldId id="682" r:id="rId45"/>
    <p:sldId id="407" r:id="rId46"/>
    <p:sldId id="411" r:id="rId47"/>
    <p:sldId id="409" r:id="rId48"/>
    <p:sldId id="408" r:id="rId49"/>
    <p:sldId id="683" r:id="rId50"/>
    <p:sldId id="412" r:id="rId51"/>
    <p:sldId id="413" r:id="rId52"/>
    <p:sldId id="416" r:id="rId53"/>
    <p:sldId id="417" r:id="rId54"/>
    <p:sldId id="422" r:id="rId55"/>
    <p:sldId id="423" r:id="rId56"/>
    <p:sldId id="418" r:id="rId57"/>
    <p:sldId id="419" r:id="rId58"/>
    <p:sldId id="420" r:id="rId59"/>
    <p:sldId id="424" r:id="rId60"/>
    <p:sldId id="421" r:id="rId61"/>
    <p:sldId id="425" r:id="rId62"/>
    <p:sldId id="426" r:id="rId63"/>
    <p:sldId id="684" r:id="rId64"/>
    <p:sldId id="685" r:id="rId65"/>
    <p:sldId id="414" r:id="rId66"/>
    <p:sldId id="427" r:id="rId67"/>
    <p:sldId id="432" r:id="rId68"/>
    <p:sldId id="433" r:id="rId69"/>
    <p:sldId id="434" r:id="rId70"/>
    <p:sldId id="436" r:id="rId71"/>
    <p:sldId id="437" r:id="rId72"/>
    <p:sldId id="438" r:id="rId73"/>
    <p:sldId id="439" r:id="rId74"/>
    <p:sldId id="686" r:id="rId75"/>
    <p:sldId id="687" r:id="rId76"/>
    <p:sldId id="428" r:id="rId77"/>
    <p:sldId id="440" r:id="rId78"/>
    <p:sldId id="429" r:id="rId79"/>
    <p:sldId id="441" r:id="rId80"/>
    <p:sldId id="442" r:id="rId81"/>
    <p:sldId id="443" r:id="rId82"/>
    <p:sldId id="430" r:id="rId83"/>
    <p:sldId id="444" r:id="rId84"/>
    <p:sldId id="447" r:id="rId85"/>
    <p:sldId id="445" r:id="rId86"/>
    <p:sldId id="448" r:id="rId87"/>
    <p:sldId id="454" r:id="rId88"/>
    <p:sldId id="453" r:id="rId89"/>
    <p:sldId id="449" r:id="rId90"/>
    <p:sldId id="455" r:id="rId91"/>
    <p:sldId id="456" r:id="rId92"/>
    <p:sldId id="457" r:id="rId93"/>
    <p:sldId id="458" r:id="rId94"/>
    <p:sldId id="459" r:id="rId95"/>
    <p:sldId id="460" r:id="rId96"/>
    <p:sldId id="476" r:id="rId97"/>
    <p:sldId id="461" r:id="rId98"/>
    <p:sldId id="462" r:id="rId99"/>
    <p:sldId id="463" r:id="rId100"/>
    <p:sldId id="466" r:id="rId101"/>
    <p:sldId id="464" r:id="rId102"/>
    <p:sldId id="467" r:id="rId103"/>
    <p:sldId id="468" r:id="rId104"/>
    <p:sldId id="470" r:id="rId105"/>
    <p:sldId id="471" r:id="rId106"/>
    <p:sldId id="469" r:id="rId107"/>
    <p:sldId id="472" r:id="rId108"/>
    <p:sldId id="473" r:id="rId109"/>
    <p:sldId id="586" r:id="rId110"/>
    <p:sldId id="477" r:id="rId111"/>
  </p:sldIdLst>
  <p:sldSz cx="9145270" cy="514477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1pPr>
    <a:lvl2pPr marL="36322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2pPr>
    <a:lvl3pPr marL="725805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3pPr>
    <a:lvl4pPr marL="1089025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4pPr>
    <a:lvl5pPr marL="145161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5pPr>
    <a:lvl6pPr marL="1814830" algn="l" defTabSz="725805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6pPr>
    <a:lvl7pPr marL="2177415" algn="l" defTabSz="725805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7pPr>
    <a:lvl8pPr marL="2540635" algn="l" defTabSz="725805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8pPr>
    <a:lvl9pPr marL="2903220" algn="l" defTabSz="725805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000"/>
    <a:srgbClr val="800000"/>
    <a:srgbClr val="FFCC00"/>
    <a:srgbClr val="CC0000"/>
    <a:srgbClr val="9A0000"/>
    <a:srgbClr val="FFFF66"/>
    <a:srgbClr val="003366"/>
    <a:srgbClr val="0042A2"/>
    <a:srgbClr val="0066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7" autoAdjust="0"/>
    <p:restoredTop sz="95082" autoAdjust="0"/>
  </p:normalViewPr>
  <p:slideViewPr>
    <p:cSldViewPr>
      <p:cViewPr>
        <p:scale>
          <a:sx n="93" d="100"/>
          <a:sy n="93" d="100"/>
        </p:scale>
        <p:origin x="252" y="558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1680" y="-11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5" Type="http://schemas.openxmlformats.org/officeDocument/2006/relationships/tableStyles" Target="tableStyles.xml"/><Relationship Id="rId114" Type="http://schemas.openxmlformats.org/officeDocument/2006/relationships/viewProps" Target="viewProps.xml"/><Relationship Id="rId113" Type="http://schemas.openxmlformats.org/officeDocument/2006/relationships/presProps" Target="presProps.xml"/><Relationship Id="rId112" Type="http://schemas.openxmlformats.org/officeDocument/2006/relationships/handoutMaster" Target="handoutMasters/handoutMaster1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8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305A876-8338-4152-BCD0-3F7DED0ED60D}" type="slidenum">
              <a:rPr lang="en-US" altLang="zh-CN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altLang="zh-CN" smtClean="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1DF050-111D-4C6F-BB0A-4346D970594C}" type="slidenum">
              <a:rPr lang="en-US" altLang="zh-CN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6322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725805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89025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45161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1814830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415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635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220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3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4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6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2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3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5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6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7550886" y="486879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"/>
            <a:ext cx="9145588" cy="514439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0"/>
            <a:ext cx="9145588" cy="5145088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5pPr>
      <a:lvl6pPr marL="363220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6pPr>
      <a:lvl7pPr marL="725805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7pPr>
      <a:lvl8pPr marL="1089025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8pPr>
      <a:lvl9pPr marL="1451610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72415" indent="-272415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589915" indent="-226695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907415" indent="-181610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270000" indent="-18161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633220" indent="-18161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1995805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359025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2722245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084830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322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0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61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83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41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63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22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56"/>
            <a:ext cx="9145588" cy="4731370"/>
          </a:xfrm>
          <a:prstGeom prst="rect">
            <a:avLst/>
          </a:prstGeom>
        </p:spPr>
      </p:pic>
      <p:pic>
        <p:nvPicPr>
          <p:cNvPr id="64" name="Picture 96" descr="01副本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69" descr="鸽子上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15" y="21260"/>
            <a:ext cx="1849437" cy="282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C:\Users\Administrator\Desktop\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7" y="3839810"/>
            <a:ext cx="9144001" cy="1305278"/>
          </a:xfrm>
          <a:prstGeom prst="rect">
            <a:avLst/>
          </a:prstGeom>
          <a:noFill/>
        </p:spPr>
      </p:pic>
      <p:pic>
        <p:nvPicPr>
          <p:cNvPr id="67" name="Picture 2" descr="C:\Users\Administrator\Desktop\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3920" y="1873796"/>
            <a:ext cx="2060079" cy="3289548"/>
          </a:xfrm>
          <a:prstGeom prst="rect">
            <a:avLst/>
          </a:prstGeom>
          <a:noFill/>
        </p:spPr>
      </p:pic>
      <p:grpSp>
        <p:nvGrpSpPr>
          <p:cNvPr id="78" name="Group 550"/>
          <p:cNvGrpSpPr/>
          <p:nvPr/>
        </p:nvGrpSpPr>
        <p:grpSpPr bwMode="auto">
          <a:xfrm>
            <a:off x="3080064" y="699194"/>
            <a:ext cx="2642324" cy="2640444"/>
            <a:chOff x="295" y="3475"/>
            <a:chExt cx="1407" cy="1407"/>
          </a:xfrm>
        </p:grpSpPr>
        <p:sp>
          <p:nvSpPr>
            <p:cNvPr id="7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8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8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8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8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37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6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0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51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47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8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49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138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9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4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45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4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43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grpSp>
              <p:nvGrpSpPr>
                <p:cNvPr id="8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8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7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1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36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98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9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00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8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5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96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8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9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</p:grpSp>
        </p:grpSp>
      </p:grpSp>
      <p:sp>
        <p:nvSpPr>
          <p:cNvPr id="3" name="矩形 2"/>
          <p:cNvSpPr/>
          <p:nvPr/>
        </p:nvSpPr>
        <p:spPr>
          <a:xfrm>
            <a:off x="1231127" y="1571722"/>
            <a:ext cx="63401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E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全国教育大会精神</a:t>
            </a:r>
            <a:endParaRPr lang="zh-CN" altLang="en-US" sz="6000" b="1" dirty="0">
              <a:solidFill>
                <a:srgbClr val="E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750" fill="hold"/>
                                        <p:tgtEl>
                                          <p:spTgt spid="7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750" fill="hold"/>
                                        <p:tgtEl>
                                          <p:spTgt spid="7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4194" y="1200944"/>
            <a:ext cx="838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日至</a:t>
            </a: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教育大会在北京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召开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4194" y="667544"/>
            <a:ext cx="8077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次会议是在中国特色社会主义进入新时代、以习近平同志为核心的党中央决定召开的</a:t>
            </a:r>
            <a:r>
              <a:rPr lang="zh-CN" altLang="en-US" sz="4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第一次全国教育大会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，意义重大、影响深远。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4194" y="667544"/>
            <a:ext cx="8077200" cy="3609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860"/>
              </a:lnSpc>
            </a:pP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1. 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大会意义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ts val="686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九个坚持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ts val="686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重点任务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ts val="686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落实要求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210344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一、充分认识全国教育大会的划时代意义</a:t>
            </a:r>
            <a:endParaRPr lang="zh-CN" altLang="en-US" sz="4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75494" y="1911509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一是时机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二是规格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三是影响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458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）大会顺应历史潮流、体现历史规律，在新的历史起点上开启了新时代教育事业新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征程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534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）大会高举旗帜、统一思想，全面深刻阐释了新时代教育改革发展重大理论和实践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458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）大会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总结成绩、肯定贡献，更加坚定了走中国特色社会主义教育发展道路的信念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信心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4194" y="667544"/>
            <a:ext cx="8077200" cy="3609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860"/>
              </a:lnSpc>
            </a:pP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培养什么人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ts val="686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怎样培养人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ts val="686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为谁培养人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ts val="686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4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这一根本问题</a:t>
            </a:r>
            <a:endParaRPr lang="zh-CN" altLang="en-US" sz="4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458200" cy="2814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7080"/>
              </a:lnSpc>
            </a:pP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）大会直面问题、回应期盼，为新时代教育改革发展的伟大实践指明了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方向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1277144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的教育理念尚未牢固确立，素质教育尚未得到充分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534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区域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、城乡之间教育发展尚存在明显差距，学前教育、职业教育、继续教育仍是短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  <a:endParaRPr lang="en-US" altLang="zh-CN" sz="6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534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人才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培养结构与社会需求契合度不够，教师队伍建设尚不能满足教育现代化需要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党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对教育领域的领导和党的建设、思想政治工作有待加强，现代化的教育治理能力和水平有待提高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深刻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把握我国社会的阶段性特征，针对我国社会主要矛盾变化，顺应人民群众对美好生活的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向往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4846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对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社会关注、群众关切的若干教育热点难点问题进行了深刻分析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提出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了一系列新思路新战略新举措，充分体现了高站位和接地气的统一、目标导向和问题导向的统一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534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）大会谋划未来、吹响号角，对加快推进教育现代化、建设教育强国、办好人民满意的教育进行了全面系统部署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5594" y="7437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做好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新时代教育工作的总体要求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党的坚强领导下，全面贯彻党的教育方针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7437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坚持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马克思主义指导地位，坚持中国特色社会主义教育发展道路，坚持社会主义办学方向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立足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基本国情，遵循教育规律，坚持改革创新，以凝聚人心、完善人格、开发人力、培育人才、造福人民为工作目标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培养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德智体美劳全面发展的社会主义建设者和接班人，加快推进教育现代化、建设教育强国、办好人民满意的教育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根本保证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根本方向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原则思路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根本任务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主题主线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210344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二、深入学习领会习近平总书记关于教育的重要论述</a:t>
            </a:r>
            <a:endParaRPr lang="zh-CN" altLang="en-US" sz="4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86794" y="264874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“九个坚持 ”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1200944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（一）深刻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理解和把握坚持党对教育事业的全面领导的根本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591344"/>
            <a:ext cx="848462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中国共产党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的领导是中国特色社会主义教育事业最本质的特征、最鲜亮的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底色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1581944"/>
            <a:ext cx="8458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（二）深刻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理解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和把握坚持立德树人的根本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362744"/>
            <a:ext cx="8484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什么人，是教育的首要问题。教育就是要培养中国特色社会主义事业的建设者和接班人，而不是旁观者和反对派。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6675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社会发展所需要的人，就是培养社会发展、知识积累、文化传承、国家存续、制度运行所要求的人。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这些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重要论述，进一步回答了新形势下培养什么人、怎样培养人、为谁培养人这个根本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对我们党的教育理论的继承和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阐明了我国各级各类学校的共同使命，深刻揭示了教育规律和人才成长规律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1353344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（三）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深刻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理解和把握坚持优先发展教育事业的战略部</a:t>
            </a:r>
            <a:endParaRPr lang="zh-CN" altLang="zh-CN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署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6084" y="889159"/>
            <a:ext cx="8484620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zh-CN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是国之大计、党之大计。</a:t>
            </a:r>
            <a:endParaRPr lang="zh-CN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兴则国家兴，教育强则国家强，教育是民族振兴、社会进步的重要基石，是功在当代、利在千秋的德政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提高人民综合素质、促进人的全面发展、增强中华民族创新创造活力、实现中华民族伟大复兴具有决定性意义。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30359" y="701834"/>
            <a:ext cx="848462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党和国家事业发展对教育的需要、对科学知识和优秀人才的需要比以往任何时候都更为迫切。</a:t>
            </a:r>
            <a:endParaRPr lang="zh-CN" altLang="en-US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1277144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深刻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理解和把握坚持社会主义办学方向的政治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原则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30359" y="310674"/>
            <a:ext cx="8484620" cy="4246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为人民服务、为中国共产党治国理政服务、为巩固和发展中国特色社会主义制度服务、为改革开放和社会主义现代化建设服务。</a:t>
            </a:r>
            <a:endParaRPr lang="zh-CN" altLang="en-US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1277144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深刻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理解和把握坚持扎根中国大地办教育的自觉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自信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199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有独特的历史、独特的文化、独特的国情，必须坚持中国特色社会主义教育发展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道路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扎根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中国、融通中外，立足时代、面向未来，发展具有中国特色、世界水平的现代教育。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96144"/>
            <a:ext cx="848462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认真吸收世界上先进的办学治学经验，更要遵循教育规律，扎根中国大地办教育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1277144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深刻理解和把握坚持以人民为中心发展教育的价值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追求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7437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努力发展全民教育、终身教育，建设学习型社会，努力让每个孩子享有受教育的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199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努力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让13亿多人民享有更好更公平的教育，获得发展自身、奉献社会、造福人民的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能力。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1277144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（七）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深刻理解和把握坚持深化教育改革创新的鲜明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导向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68325" y="497205"/>
            <a:ext cx="8246745" cy="3989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080"/>
              </a:lnSpc>
            </a:pPr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办学、管理、经费投入体制，考试招生及就业制度改革。学校内部管理、人事薪酬、教学管理改革。人才培养模式、教学内容、方式方法的改革。 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1277144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（八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深刻理解和把握坚持服务中华民族伟大复兴的重要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1277144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（九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深刻理解和把握坚持把加强教师队伍建设作为基础工作的重大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是立教之本、兴教之源。全党全社会要弘扬尊师重教的社会风尚，努力提高教师政治地位、社会地位、职业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地位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199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广大教师享有应有的社会声望，在教书育人岗位上为党和人民事业作出新的更大的贡献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“三个牢固树立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牢固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树立中国特色社会主义理想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信念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牢固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树立终身学习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牢固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树立改革创新意识</a:t>
            </a:r>
            <a:r>
              <a:rPr lang="zh-TW" altLang="zh-CN" sz="5400" dirty="0"/>
              <a:t>）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6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CN" sz="5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四有好老师</a:t>
            </a:r>
            <a:endParaRPr lang="en-US" altLang="zh-TW" sz="54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理想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信念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情操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扎实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学识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仁爱之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6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CN" sz="5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四个引路人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学生锤炼品格的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引路人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学生学习知识的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引路人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学生创新思维的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引路人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学生奉献祖国的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引路人</a:t>
            </a:r>
            <a:endParaRPr lang="zh-TW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3938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CN" sz="5400" dirty="0" smtClean="0"/>
              <a:t>“</a:t>
            </a:r>
            <a:r>
              <a:rPr lang="zh-TW" altLang="zh-CN" sz="5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四个相统一</a:t>
            </a:r>
            <a:endParaRPr lang="zh-TW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教书和育人相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言传和身教相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</a:t>
            </a:r>
            <a:r>
              <a:rPr lang="zh-TW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潜心问道和关注社会相</a:t>
            </a:r>
            <a:r>
              <a:rPr lang="zh-TW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</a:t>
            </a:r>
            <a:endParaRPr lang="en-US" altLang="zh-TW" sz="4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</a:t>
            </a:r>
            <a:r>
              <a:rPr lang="zh-TW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学术自由和学术规范相</a:t>
            </a:r>
            <a:r>
              <a:rPr lang="zh-TW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这些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重要论述，传承了中华民族几千年来尊师重教的优良传统，诠释了新时代好老师的内涵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要义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集中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体现了我们党对教师地位的新认识、对教师职业的新要求，充满了对广大教师的亲切关怀和殷切期望。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90245" y="316230"/>
            <a:ext cx="7040245" cy="4246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鲜明的政治性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高度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的战略性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强烈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的人民性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深刻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的规律性</a:t>
            </a:r>
            <a:endParaRPr lang="zh-TW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突出的创新性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6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劳动教育纳入社会主义建设者和接班人的要求之中，提出</a:t>
            </a:r>
            <a:r>
              <a:rPr lang="zh-CN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德智体美劳”的总体要求，丰富发展了党的教育方针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7825" y="1203325"/>
            <a:ext cx="838962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TW" altLang="zh-CN" sz="4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、扎实推进加快教育现代化的重点任务</a:t>
            </a:r>
            <a:endParaRPr lang="zh-TW" altLang="zh-CN" sz="4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2065" y="426244"/>
            <a:ext cx="8732178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《中国教育现代化 2035》</a:t>
            </a:r>
            <a:endParaRPr lang="en-US" altLang="zh-TW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《加快推进教育现代化实施方案（2018—2022年)》 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5620" y="128905"/>
            <a:ext cx="8451850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zh-TW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关于深化教育体制机制改革的意见</a:t>
            </a: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en-US" altLang="zh-TW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zh-TW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关于全面深化新时代教师队伍建设改革的意见</a:t>
            </a: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 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5594" y="362744"/>
            <a:ext cx="8458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落实教育优先发展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19994" y="2117070"/>
            <a:ext cx="7172155" cy="24384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优先</a:t>
            </a:r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投入优先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配置优先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5594" y="362744"/>
            <a:ext cx="8458200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</a:t>
            </a:r>
            <a:r>
              <a:rPr lang="zh-TW" altLang="zh-CN" sz="4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实施新时代立德树人工程</a:t>
            </a:r>
            <a:endParaRPr lang="zh-CN" altLang="en-US" sz="4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84835" y="1386840"/>
            <a:ext cx="7759065" cy="3138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要把立德树人成效</a:t>
            </a:r>
            <a:r>
              <a:rPr lang="zh-CN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作为检</a:t>
            </a:r>
            <a:r>
              <a:rPr lang="zh-CN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</a:t>
            </a:r>
            <a:endParaRPr lang="zh-CN" altLang="zh-TW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学校一切工作的根本标准。</a:t>
            </a:r>
            <a:endParaRPr lang="zh-CN" altLang="zh-TW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在</a:t>
            </a:r>
            <a:r>
              <a:rPr lang="zh-TW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六个方面</a:t>
            </a:r>
            <a:r>
              <a:rPr lang="zh-TW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“下功夫”</a:t>
            </a:r>
            <a:endParaRPr lang="en-US" altLang="zh-TW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0394" y="667544"/>
            <a:ext cx="80772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是要在坚定理想信念上下功夫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TW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是要在厚植爱国主义情怀上下功夫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0394" y="667544"/>
            <a:ext cx="80772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是要在加强品德修养上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下功夫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TW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四是要在增长知识见识上下功夫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0394" y="667544"/>
            <a:ext cx="80772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五是要在培养奋斗精神上下功夫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TW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六是要在增强综合素质上下功夫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树立健康第一的教育理念，开齐开足体育课，帮助学生在体育锻炼中享受乐趣、增强体质、健全人格、锤炼意志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819944"/>
            <a:ext cx="8484620" cy="26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560"/>
              </a:lnSpc>
            </a:pPr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全面加强和改进学校美育，坚持以美育人、以文化人，提高学生审美和人文素养</a:t>
            </a:r>
            <a:endParaRPr lang="zh-TW" altLang="zh-CN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97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560"/>
              </a:lnSpc>
            </a:pPr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学生中弘扬劳动精神，教育引导学生崇尚劳动、尊重劳动，懂得劳动最光荣、劳动最崇高、劳动最伟大、劳动最美丽的</a:t>
            </a: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道理</a:t>
            </a:r>
            <a:endParaRPr lang="en-US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17525" y="801370"/>
            <a:ext cx="8348980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长大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后能够辛勤劳动、诚实劳动、创造性劳动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97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560"/>
              </a:lnSpc>
            </a:pPr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TW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把立德树人</a:t>
            </a:r>
            <a:r>
              <a:rPr lang="zh-CN" altLang="en-US" sz="4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融入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思想道德教育、文化知识教育、社会实践教育各个环节，</a:t>
            </a:r>
            <a:r>
              <a:rPr lang="zh-CN" altLang="en-US" sz="4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贯穿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基础教育、职业教育、高等教育各个领域</a:t>
            </a:r>
            <a:endParaRPr lang="zh-CN" altLang="en-US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794" y="438944"/>
            <a:ext cx="8484620" cy="4297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560"/>
              </a:lnSpc>
            </a:pPr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TW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学科体系、教学体系、教材体系、管理体系要</a:t>
            </a:r>
            <a:r>
              <a:rPr lang="zh-CN" altLang="en-US" sz="4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围绕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这个目标来设计，教师要</a:t>
            </a:r>
            <a:r>
              <a:rPr lang="zh-CN" altLang="en-US" sz="4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围绕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这个目标来教，学生要</a:t>
            </a:r>
            <a:r>
              <a:rPr lang="zh-CN" altLang="en-US" sz="4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围绕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这个目标来学</a:t>
            </a:r>
            <a:endParaRPr lang="zh-CN" altLang="en-US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5594" y="362744"/>
            <a:ext cx="8458200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4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4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TW" altLang="zh-CN" sz="4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加强新时代教师队伍</a:t>
            </a:r>
            <a:r>
              <a:rPr lang="zh-TW" altLang="zh-CN" sz="4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</a:t>
            </a:r>
            <a:endParaRPr lang="zh-CN" altLang="en-US" sz="4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5360" y="1130935"/>
            <a:ext cx="7395210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一是加强师德师风</a:t>
            </a:r>
            <a:r>
              <a:rPr lang="zh-TW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</a:t>
            </a:r>
            <a:endParaRPr lang="zh-TW" altLang="zh-CN" sz="4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师德师风是评价教师队伍素质的第一标准</a:t>
            </a:r>
            <a:endParaRPr lang="en-US" altLang="zh-TW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TW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二是提升教师专业</a:t>
            </a:r>
            <a:r>
              <a:rPr lang="zh-TW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素质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0554" y="555784"/>
            <a:ext cx="861060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三是深化教师管理制度改革</a:t>
            </a:r>
            <a:endParaRPr lang="en-US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四是提高教师地位待遇</a:t>
            </a:r>
            <a:endParaRPr lang="en-US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五是补强薄弱地区教师短板</a:t>
            </a:r>
            <a:endParaRPr lang="en-US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97535" y="977265"/>
            <a:ext cx="8204200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回应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人民群众教育</a:t>
            </a:r>
            <a:endParaRPr lang="zh-TW" altLang="zh-CN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ct val="150000"/>
              </a:lnSpc>
            </a:pP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关切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0394" y="515144"/>
            <a:ext cx="80772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是打好破解“入园难、入园贵”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攻坚战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TW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二是打好减轻中小学生过重课外负担攻坚战</a:t>
            </a:r>
            <a:endParaRPr lang="zh-TW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794" y="972344"/>
            <a:ext cx="8535194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三是打好解决“城镇挤、农村弱”“大班额”攻坚战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TW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是打好教育脱贫攻坚战</a:t>
            </a:r>
            <a:endParaRPr lang="zh-TW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4364" y="85249"/>
            <a:ext cx="8077200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五是打好补齐中西部教育发展短板攻坚战</a:t>
            </a:r>
            <a:endParaRPr lang="en-US" altLang="zh-TW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六是加快发展民族教育</a:t>
            </a:r>
            <a:endParaRPr lang="zh-TW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ct val="150000"/>
              </a:lnSpc>
            </a:pPr>
            <a:r>
              <a:rPr lang="zh-CN" altLang="zh-TW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七是促进特殊教育融合发展</a:t>
            </a:r>
            <a:endParaRPr lang="zh-CN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5594" y="1580218"/>
            <a:ext cx="8458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深化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教育领域综合改革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0394" y="972344"/>
            <a:ext cx="80772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一是深化教育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评价改革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TW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深化办学体制和教育管理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改革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TW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0070" y="401955"/>
            <a:ext cx="8195945" cy="421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三是扩大教育开放</a:t>
            </a:r>
            <a:endParaRPr lang="zh-TW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zh-TW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掌握党和国家方针政策、具有全球视野、通晓国际规则、熟练运用外语、精通中外谈判和沟通的国际化人才。</a:t>
            </a:r>
            <a:endParaRPr lang="en-US" altLang="zh-TW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四是形成教育发展</a:t>
            </a: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合力</a:t>
            </a:r>
            <a:endParaRPr lang="zh-TW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TW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6279" y="219234"/>
            <a:ext cx="8458200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</a:t>
            </a: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是人生的第一所</a:t>
            </a: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</a:t>
            </a:r>
            <a:endParaRPr lang="en-US" altLang="zh-TW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</a:t>
            </a: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是孩子的第一任</a:t>
            </a: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endParaRPr lang="en-US" altLang="zh-TW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给孩子讲好</a:t>
            </a:r>
            <a:r>
              <a:rPr lang="zh-CN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人生第一课</a:t>
            </a:r>
            <a:r>
              <a:rPr lang="zh-CN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en-US" altLang="zh-TW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</a:t>
            </a: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扣好人生第一粒</a:t>
            </a: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扣子</a:t>
            </a:r>
            <a:endParaRPr lang="zh-TW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3694" y="1105238"/>
            <a:ext cx="8458200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TW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教育服务经济社会发展能力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794" y="1353344"/>
            <a:ext cx="8458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一是推进高等教育内涵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TW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二是深化职业教育产教融合</a:t>
            </a:r>
            <a:endParaRPr lang="zh-TW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794" y="896144"/>
            <a:ext cx="8458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三是推进教育现代化区域创新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试验</a:t>
            </a:r>
            <a:endParaRPr lang="en-US" altLang="zh-TW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四是加快构建终身学习制度体系</a:t>
            </a:r>
            <a:endParaRPr lang="zh-TW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6084" y="917913"/>
            <a:ext cx="8458200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（七）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加强教育系统党的领导和党的建设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794" y="438944"/>
            <a:ext cx="84582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一是切实加强党对教育工作的全面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</a:t>
            </a:r>
            <a:endParaRPr lang="en-US" altLang="zh-TW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二是落实地方各级党委和教育部门党组织管党治党主体责任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5780" y="514985"/>
            <a:ext cx="8314055" cy="4297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56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三是加强学校思想政治工作和意识形态工作</a:t>
            </a:r>
            <a:endParaRPr lang="en-US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ts val="656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四是加强基层党组织建设</a:t>
            </a:r>
            <a:endParaRPr lang="en-US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ts val="656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五是推动全面从严治党向纵深发展</a:t>
            </a:r>
            <a:endParaRPr lang="en-US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1705" y="1046480"/>
            <a:ext cx="798322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CN" altLang="en-US" sz="4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TW" altLang="zh-CN" sz="4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、全力确保教育大会精神</a:t>
            </a:r>
            <a:endParaRPr lang="zh-TW" altLang="zh-CN" sz="4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落实落地</a:t>
            </a:r>
            <a:endParaRPr lang="zh-CN" altLang="en-US" sz="4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96194" y="1962944"/>
            <a:ext cx="6781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（一）提高政治地位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794" y="1200944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各地区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各部门各学校要牢固树立 </a:t>
            </a:r>
            <a:r>
              <a:rPr lang="zh-CN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四个意识</a:t>
            </a:r>
            <a:r>
              <a:rPr lang="zh-CN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，坚定</a:t>
            </a:r>
            <a:r>
              <a:rPr lang="zh-CN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四个自信</a:t>
            </a:r>
            <a:r>
              <a:rPr lang="zh-CN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9429" y="582454"/>
            <a:ext cx="8458200" cy="345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560"/>
              </a:lnSpc>
            </a:pPr>
            <a:r>
              <a:rPr lang="en-US" altLang="zh-TW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毫不动摇</a:t>
            </a: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地坚决维护习近平总书记的核心地位，毫不动摇地坚决维护党中央权威和集中统一领导。</a:t>
            </a:r>
            <a:endParaRPr lang="en-US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679" y="1353344"/>
            <a:ext cx="8458200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（二）明确</a:t>
            </a:r>
            <a:r>
              <a:rPr lang="en-US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新、高、实、深</a:t>
            </a:r>
            <a:r>
              <a:rPr lang="en-US" altLang="zh-CN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</a:t>
            </a:r>
            <a:endParaRPr lang="zh-CN" altLang="en-US" sz="54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0235" y="514985"/>
            <a:ext cx="8229600" cy="423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46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贯彻落实工作要“新”，立足新时代新征程，跳出传统工作套路，从内容、形式、载体、方法、手段等方面不断改进和创新。</a:t>
            </a:r>
            <a:endParaRPr lang="zh-TW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9119" y="191294"/>
            <a:ext cx="8458200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学习宣传贯彻水平要“高”，着眼党和国家事业发展全局，高度负责尽责，体现教育系统特点，努力提高质量和水平。</a:t>
            </a:r>
            <a:endParaRPr lang="zh-TW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155" y="671195"/>
            <a:ext cx="833120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落实践行要“实”，着眼于落下去、出效果，按照习近平总书记重要讲话精神和大会</a:t>
            </a: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</a:t>
            </a:r>
            <a:endParaRPr lang="en-US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1180" y="423545"/>
            <a:ext cx="8212455" cy="4297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560"/>
              </a:lnSpc>
            </a:pPr>
            <a:r>
              <a:rPr lang="zh-TW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</a:t>
            </a: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扣教育改革发展面临的主要矛盾和矛盾的主要方面，针对不同对象釆取具体的、适宜的、分类指导的方式，确保大会精神落地落实。</a:t>
            </a:r>
            <a:endParaRPr lang="en-US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939" y="341115"/>
            <a:ext cx="8458200" cy="4297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ts val="6560"/>
              </a:lnSpc>
            </a:pPr>
            <a:r>
              <a:rPr lang="zh-TW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学理阐释要“深”，加强理论概括、学理支撑和经验集成，不断推动学习宣传贯彻落实大会精神升华到规律层面，转化为加快教育现代化的强大动力。</a:t>
            </a:r>
            <a:endParaRPr lang="zh-TW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3694" y="1180803"/>
            <a:ext cx="8458200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（三）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把握“四转</a:t>
            </a:r>
            <a:r>
              <a:rPr lang="zh-CN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工作方法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34394" y="1353344"/>
            <a:ext cx="5715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要“转时态”</a:t>
            </a:r>
            <a:endParaRPr lang="zh-TW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TW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二要“转语态”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794" y="515144"/>
            <a:ext cx="8458200" cy="4246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切实加强话语方式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zh-TW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党言党语”讲理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</a:t>
            </a:r>
            <a:endParaRPr lang="zh-TW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民言民语”讲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精神</a:t>
            </a:r>
            <a:endParaRPr lang="zh-TW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学言学语”讲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</a:t>
            </a:r>
            <a:endParaRPr lang="zh-TW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外言外语”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故事</a:t>
            </a:r>
            <a:endParaRPr lang="zh-TW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794" y="1505744"/>
            <a:ext cx="8458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</a:t>
            </a:r>
            <a:r>
              <a:rPr lang="zh-TW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理论深度、实践力度和情感温度并重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34394" y="1353344"/>
            <a:ext cx="5410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要“转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态”</a:t>
            </a:r>
            <a:endParaRPr lang="zh-TW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TW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要“转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</a:t>
            </a:r>
            <a:r>
              <a:rPr lang="zh-TW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态”</a:t>
            </a:r>
            <a:endParaRPr lang="en-US" altLang="zh-TW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5594" y="362744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（四）</a:t>
            </a:r>
            <a:r>
              <a:rPr lang="zh-TW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开展好“五个行动</a:t>
            </a:r>
            <a:r>
              <a:rPr lang="zh-CN" altLang="zh-CN" sz="5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5319" y="2267744"/>
            <a:ext cx="7898749" cy="1446550"/>
            <a:chOff x="636445" y="2428429"/>
            <a:chExt cx="7898749" cy="1446550"/>
          </a:xfrm>
        </p:grpSpPr>
        <p:sp>
          <p:nvSpPr>
            <p:cNvPr id="3" name="矩形 2"/>
            <p:cNvSpPr/>
            <p:nvPr/>
          </p:nvSpPr>
          <p:spPr>
            <a:xfrm>
              <a:off x="636445" y="2428429"/>
              <a:ext cx="2590800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TW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传达</a:t>
              </a:r>
              <a:r>
                <a:rPr lang="zh-TW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行动</a:t>
              </a:r>
              <a:endParaRPr lang="en-US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/>
              <a:r>
                <a:rPr lang="zh-TW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宣讲行动</a:t>
              </a:r>
              <a:endParaRPr lang="en-US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868194" y="2428429"/>
              <a:ext cx="2667000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研讨</a:t>
              </a:r>
              <a:r>
                <a:rPr lang="zh-TW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行动</a:t>
              </a:r>
              <a:endParaRPr lang="en-US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调研</a:t>
              </a:r>
              <a:r>
                <a:rPr lang="zh-TW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行动</a:t>
              </a:r>
              <a:endParaRPr lang="en-US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227245" y="2766984"/>
              <a:ext cx="25908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培训行动</a:t>
              </a:r>
              <a:endParaRPr lang="en-US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5594" y="362744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（五）建立“五个清单”</a:t>
            </a:r>
            <a:endParaRPr lang="zh-CN" altLang="en-US" sz="5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5319" y="2267744"/>
            <a:ext cx="7898749" cy="1446550"/>
            <a:chOff x="636445" y="2428429"/>
            <a:chExt cx="7898749" cy="1446550"/>
          </a:xfrm>
        </p:grpSpPr>
        <p:sp>
          <p:nvSpPr>
            <p:cNvPr id="3" name="矩形 2"/>
            <p:cNvSpPr/>
            <p:nvPr/>
          </p:nvSpPr>
          <p:spPr>
            <a:xfrm>
              <a:off x="636445" y="2428429"/>
              <a:ext cx="2590800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问题清单</a:t>
              </a:r>
              <a:endParaRPr lang="en-US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课题清单</a:t>
              </a:r>
              <a:endParaRPr lang="en-US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868194" y="2428429"/>
              <a:ext cx="2667000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任务清单</a:t>
              </a:r>
              <a:endParaRPr lang="en-US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责任清单</a:t>
              </a:r>
              <a:endParaRPr lang="en-US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227245" y="2766984"/>
              <a:ext cx="25908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政策清单</a:t>
              </a:r>
              <a:endParaRPr lang="en-US" altLang="zh-TW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0384" y="164624"/>
            <a:ext cx="8458200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zh-TW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全国教育大会的召开，开启了新时代我国教育事业改革发展的新征程。</a:t>
            </a:r>
            <a:endParaRPr lang="zh-CN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zh-TW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艰苦奋斗，推进教育现代化，建设教育强国，办好人民满意教育。</a:t>
            </a:r>
            <a:endParaRPr lang="zh-CN" altLang="zh-TW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6915" y="428625"/>
            <a:ext cx="8040370" cy="3830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50000"/>
              </a:lnSpc>
            </a:pP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5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  <a:r>
              <a:rPr lang="zh-CN" altLang="zh-TW" sz="5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全国教育大会精神在办学治校实践中开花结果！</a:t>
            </a:r>
            <a:endParaRPr lang="zh-CN" altLang="zh-TW" sz="5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Default Design 1">
      <a:dk1>
        <a:srgbClr val="000000"/>
      </a:dk1>
      <a:lt1>
        <a:srgbClr val="FFFFFF"/>
      </a:lt1>
      <a:dk2>
        <a:srgbClr val="CC3300"/>
      </a:dk2>
      <a:lt2>
        <a:srgbClr val="808080"/>
      </a:lt2>
      <a:accent1>
        <a:srgbClr val="FF6161"/>
      </a:accent1>
      <a:accent2>
        <a:srgbClr val="FFC319"/>
      </a:accent2>
      <a:accent3>
        <a:srgbClr val="FFFFFF"/>
      </a:accent3>
      <a:accent4>
        <a:srgbClr val="000000"/>
      </a:accent4>
      <a:accent5>
        <a:srgbClr val="FFB7B7"/>
      </a:accent5>
      <a:accent6>
        <a:srgbClr val="E7B016"/>
      </a:accent6>
      <a:hlink>
        <a:srgbClr val="A8D02A"/>
      </a:hlink>
      <a:folHlink>
        <a:srgbClr val="5CB1F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沉稳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FFFFF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F8A230"/>
        </a:accent1>
        <a:accent2>
          <a:srgbClr val="5CACE2"/>
        </a:accent2>
        <a:accent3>
          <a:srgbClr val="FFFFFF"/>
        </a:accent3>
        <a:accent4>
          <a:srgbClr val="000000"/>
        </a:accent4>
        <a:accent5>
          <a:srgbClr val="FBCEAD"/>
        </a:accent5>
        <a:accent6>
          <a:srgbClr val="539BCD"/>
        </a:accent6>
        <a:hlink>
          <a:srgbClr val="E569A7"/>
        </a:hlink>
        <a:folHlink>
          <a:srgbClr val="95D8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8EEA3A"/>
        </a:accent1>
        <a:accent2>
          <a:srgbClr val="F97B90"/>
        </a:accent2>
        <a:accent3>
          <a:srgbClr val="FFFFFF"/>
        </a:accent3>
        <a:accent4>
          <a:srgbClr val="000000"/>
        </a:accent4>
        <a:accent5>
          <a:srgbClr val="C6F3AE"/>
        </a:accent5>
        <a:accent6>
          <a:srgbClr val="E26F82"/>
        </a:accent6>
        <a:hlink>
          <a:srgbClr val="5DC2F5"/>
        </a:hlink>
        <a:folHlink>
          <a:srgbClr val="FFA4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4344</Words>
  <Application>WPS 演示</Application>
  <PresentationFormat>自定义</PresentationFormat>
  <Paragraphs>323</Paragraphs>
  <Slides>108</Slides>
  <Notes>95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108</vt:i4>
      </vt:variant>
    </vt:vector>
  </HeadingPairs>
  <TitlesOfParts>
    <vt:vector size="117" baseType="lpstr">
      <vt:lpstr>Arial</vt:lpstr>
      <vt:lpstr>宋体</vt:lpstr>
      <vt:lpstr>Wingdings</vt:lpstr>
      <vt:lpstr>Amelia BT</vt:lpstr>
      <vt:lpstr>Calibri</vt:lpstr>
      <vt:lpstr>微软雅黑</vt:lpstr>
      <vt:lpstr>Segoe Print</vt:lpstr>
      <vt:lpstr>Arial Unicode MS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Guild Design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全国教育大会宣讲</dc:title>
  <dc:creator>why</dc:creator>
  <cp:keywords>全国教育大会宣讲</cp:keywords>
  <cp:lastModifiedBy>Administrator</cp:lastModifiedBy>
  <cp:revision>776</cp:revision>
  <dcterms:created xsi:type="dcterms:W3CDTF">2008-03-10T09:13:00Z</dcterms:created>
  <dcterms:modified xsi:type="dcterms:W3CDTF">2018-11-15T02:49:18Z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2052-10.1.0.7566</vt:lpwstr>
  </property>
</Properties>
</file>